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1"/>
  </p:sldMasterIdLst>
  <p:sldIdLst>
    <p:sldId id="257" r:id="rId2"/>
    <p:sldId id="258" r:id="rId3"/>
    <p:sldId id="259" r:id="rId4"/>
    <p:sldId id="275" r:id="rId5"/>
    <p:sldId id="274" r:id="rId6"/>
    <p:sldId id="276" r:id="rId7"/>
    <p:sldId id="260" r:id="rId8"/>
    <p:sldId id="261" r:id="rId9"/>
    <p:sldId id="266" r:id="rId10"/>
    <p:sldId id="268" r:id="rId11"/>
    <p:sldId id="262" r:id="rId12"/>
    <p:sldId id="263" r:id="rId13"/>
    <p:sldId id="272" r:id="rId14"/>
    <p:sldId id="279" r:id="rId15"/>
    <p:sldId id="271" r:id="rId16"/>
    <p:sldId id="278" r:id="rId17"/>
    <p:sldId id="277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/>
    <p:restoredTop sz="94694"/>
  </p:normalViewPr>
  <p:slideViewPr>
    <p:cSldViewPr snapToGrid="0">
      <p:cViewPr varScale="1">
        <p:scale>
          <a:sx n="98" d="100"/>
          <a:sy n="98" d="100"/>
        </p:scale>
        <p:origin x="9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3383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06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99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84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6813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27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75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68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7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436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02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1536F47-92AF-4BE2-A6D1-5C457B375FA9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E355743-EEE6-4AFA-B415-AD1621D2563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2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uhendislik.cumhuriyet.edu.tr/bolumler/331300000-endustri-muhendisligi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uhendislik.cumhuriyet.edu.tr/841-staj-yonergesi-ve-ilgili-formlar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hyperlink" Target="https://muhendislik.cumhuriyet.edu.tr/bolumler/331300000-endustri-muhendislig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8833-BD50-A7D0-C12C-B3FB41311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93779"/>
            <a:ext cx="4914192" cy="3670442"/>
          </a:xfrm>
        </p:spPr>
        <p:txBody>
          <a:bodyPr anchor="b"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S.C.Ü</a:t>
            </a:r>
            <a:b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 </a:t>
            </a:r>
            <a:b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ENDÜSTRİ MÜHENDİSLİĞİ BÖLÜMÜ</a:t>
            </a:r>
            <a:b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BİLGİLENDİRME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Resim 1" descr="A red and white logo with a star and a flower&#10;&#10;AI-generated content may be incorrect.">
            <a:extLst>
              <a:ext uri="{FF2B5EF4-FFF2-40B4-BE49-F238E27FC236}">
                <a16:creationId xmlns:a16="http://schemas.microsoft.com/office/drawing/2014/main" id="{E82F3E61-47C7-9118-959A-6CD9EBE28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15" y="1266742"/>
            <a:ext cx="4390631" cy="43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9C38D-6303-0E4C-0B68-E9D073E6C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D32AD-8B6A-D146-D8CC-F2319887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08" y="272375"/>
            <a:ext cx="5157783" cy="632238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Öğrenci staja başlamadan dekanlıkta onay işlemleri sırasında staj başvuru belgesinin yanısıra doldurdukları aşağıdaki belgeleri de imzalatarak mühürletmelidir. </a:t>
            </a:r>
          </a:p>
          <a:p>
            <a:pPr lvl="1" algn="just">
              <a:lnSpc>
                <a:spcPct val="150000"/>
              </a:lnSpc>
            </a:pPr>
            <a:r>
              <a:rPr lang="tr-TR" sz="1600" dirty="0">
                <a:latin typeface="Times New Roman" panose="02020603050405020304" pitchFamily="18" charset="0"/>
              </a:rPr>
              <a:t>Staj defterinde yer alan </a:t>
            </a:r>
            <a:r>
              <a:rPr lang="tr-TR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kimlik formunu </a:t>
            </a:r>
            <a:r>
              <a:rPr lang="tr-TR" sz="1600" dirty="0">
                <a:latin typeface="Times New Roman" panose="02020603050405020304" pitchFamily="18" charset="0"/>
              </a:rPr>
              <a:t>fotoğraflarını ekleyerek doldurmalılar ve dekanlıkta mühür ve imza onayı almalılardır.  </a:t>
            </a:r>
          </a:p>
          <a:p>
            <a:pPr lvl="1" algn="just">
              <a:lnSpc>
                <a:spcPct val="150000"/>
              </a:lnSpc>
            </a:pPr>
            <a:r>
              <a:rPr lang="tr-T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Öğrenci, </a:t>
            </a:r>
            <a:r>
              <a:rPr lang="tr-TR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gizli sicil belgesini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fotoğraflarını ekleyerek doldurmalılar ve dekanlıkta mühür ve imza onayı almalılardır.  </a:t>
            </a:r>
          </a:p>
          <a:p>
            <a:pPr lvl="1" algn="just">
              <a:lnSpc>
                <a:spcPct val="150000"/>
              </a:lnSpc>
            </a:pPr>
            <a:endParaRPr lang="tr-TR" sz="1800" i="1" dirty="0"/>
          </a:p>
          <a:p>
            <a:pPr algn="just"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tr-TR" sz="1600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tr-TR" sz="16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600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tr-TR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568C43-0562-0EDF-324E-456800CBB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1" y="1585609"/>
            <a:ext cx="2902661" cy="33268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84713C-34F5-7AED-6393-471900CBB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65" y="1585608"/>
            <a:ext cx="2714943" cy="33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BB319-8082-EA73-AEC1-2890B83E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2549-43B9-A5A6-BDA4-6B1E61FE3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3073017"/>
            <a:ext cx="8361229" cy="7119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SIRASINDA SÜREÇ</a:t>
            </a:r>
          </a:p>
        </p:txBody>
      </p:sp>
    </p:spTree>
    <p:extLst>
      <p:ext uri="{BB962C8B-B14F-4D97-AF65-F5344CB8AC3E}">
        <p14:creationId xmlns:p14="http://schemas.microsoft.com/office/powerpoint/2010/main" val="239991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8D8E-F630-1A82-A1EA-0B7ADE95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037" y="347582"/>
            <a:ext cx="10740775" cy="6351169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tr-TR" sz="7600" dirty="0">
                <a:latin typeface="Times New Roman" panose="02020603050405020304" pitchFamily="18" charset="0"/>
              </a:rPr>
              <a:t>Staja başlayan bir öğrenci, staj komisyonu, bölüm başkanlığı ve dekanlığın izni olmadan staj yerini değiştiremez. </a:t>
            </a:r>
          </a:p>
          <a:p>
            <a:pPr algn="just">
              <a:lnSpc>
                <a:spcPct val="170000"/>
              </a:lnSpc>
            </a:pPr>
            <a:r>
              <a:rPr lang="tr-TR" sz="7600" dirty="0">
                <a:latin typeface="Times New Roman" panose="02020603050405020304" pitchFamily="18" charset="0"/>
              </a:rPr>
              <a:t>Öğrenci, zamanında başlanılmayan/tamamlanmayan stajların sigorta çıkış işlemleri için </a:t>
            </a:r>
            <a:r>
              <a:rPr lang="tr-TR" sz="7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dekanlıkta stajdan sorumlu yetkiliye</a:t>
            </a:r>
            <a:r>
              <a:rPr lang="tr-TR" sz="7600" dirty="0">
                <a:latin typeface="Times New Roman" panose="02020603050405020304" pitchFamily="18" charset="0"/>
              </a:rPr>
              <a:t> bilgi vermek zorundadır.</a:t>
            </a:r>
          </a:p>
          <a:p>
            <a:pPr algn="just">
              <a:lnSpc>
                <a:spcPct val="170000"/>
              </a:lnSpc>
            </a:pPr>
            <a:r>
              <a:rPr lang="tr-TR" sz="7600" dirty="0">
                <a:latin typeface="Times New Roman" panose="02020603050405020304" pitchFamily="18" charset="0"/>
              </a:rPr>
              <a:t>Tüm işlemleri tamamlandığı halde mazeretsiz olarak stajına gitmeyen ve bildirimde bulunmayan öğrenciler o dönem için yeniden staj işlemi yapamaz.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0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374EE-76D3-3614-4874-C0E2C666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94" y="331810"/>
            <a:ext cx="10816989" cy="619437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Öğrenci, staj süresince elde ettiği kazanımları günlük olarak staj defterinin formatı dahilinde yazmalıdır. 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yaptığı stajın içeriğine ve gün sayısına göre staj günlüğünü tamamaladıktan sonra </a:t>
            </a:r>
          </a:p>
          <a:p>
            <a:pPr lvl="1" algn="just">
              <a:lnSpc>
                <a:spcPct val="150000"/>
              </a:lnSpc>
            </a:pPr>
            <a:r>
              <a:rPr lang="tr-TR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https://muhendislik.cumhuriyet.edu.tr/bolumler/331300000-endustri-muhendisligi</a:t>
            </a:r>
            <a:r>
              <a:rPr lang="tr-TR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30352" lvl="1" indent="0" algn="just">
              <a:lnSpc>
                <a:spcPct val="150000"/>
              </a:lnSpc>
              <a:buNone/>
            </a:pPr>
            <a:r>
              <a:rPr lang="tr-TR" sz="22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adresinde yer alan </a:t>
            </a: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Bağlantılar&gt;Staj Dosyaları </a:t>
            </a:r>
            <a:r>
              <a:rPr lang="tr-TR" sz="2200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sekmesinden</a:t>
            </a:r>
            <a:r>
              <a:rPr lang="tr-TR" sz="2200" b="1" i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indirdikleri </a:t>
            </a:r>
            <a:r>
              <a:rPr lang="tr-TR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S.C.Ü MÜHENDİSLİK FAKÜLTESİ ENDÜSTRİ MÜHENDİSLİĞİ BÖLÜMÜ STAJ UYGULAMA ESASLARI’</a:t>
            </a:r>
            <a:r>
              <a:rPr lang="tr-TR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nda yer alan </a:t>
            </a:r>
            <a:r>
              <a:rPr lang="tr-TR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 staja ait soruları </a:t>
            </a:r>
            <a:r>
              <a:rPr lang="tr-TR" sz="2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cevaplamakla yükümlüdür. Sorular cevapsız bırakılamaz.</a:t>
            </a:r>
          </a:p>
          <a:p>
            <a:pPr marL="530352" lvl="1" indent="0" algn="just">
              <a:lnSpc>
                <a:spcPct val="150000"/>
              </a:lnSpc>
              <a:buNone/>
            </a:pPr>
            <a:endParaRPr lang="tr-T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9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44A72-016F-B5D1-79C2-B8FBFD5B6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96F6-3370-1DB8-73A6-AC35E12F7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478" y="1504739"/>
            <a:ext cx="7799043" cy="3848521"/>
          </a:xfrm>
        </p:spPr>
        <p:txBody>
          <a:bodyPr anchor="ctr"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DEFTERİNİN HAZIRLANMASI</a:t>
            </a:r>
          </a:p>
        </p:txBody>
      </p:sp>
    </p:spTree>
    <p:extLst>
      <p:ext uri="{BB962C8B-B14F-4D97-AF65-F5344CB8AC3E}">
        <p14:creationId xmlns:p14="http://schemas.microsoft.com/office/powerpoint/2010/main" val="357528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A2A0-D829-F08B-4617-6E2630C3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57200"/>
            <a:ext cx="9601200" cy="60664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defterini hazırlanırken öğrencilerden dikkat edilmesi gereken hususlar aşağıda belirtilmiştir.</a:t>
            </a:r>
          </a:p>
          <a:p>
            <a:pPr lvl="1">
              <a:lnSpc>
                <a:spcPct val="150000"/>
              </a:lnSpc>
            </a:pPr>
            <a:r>
              <a:rPr lang="tr-T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Defter sayfa sıralaması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sayfası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Sivas Cumhuriyet Üniversitesi Mühendislik Fakültesi  Staj Yönergesi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komisyon raporu sayfası	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programı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çalışma programı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günlüğü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Yönergede verilen staja dair soruların sıralı cevapları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7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7FC9C-011F-973D-0E3E-D05E1C048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C68FF-8BE4-9D74-AA8D-3F53C812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57200"/>
            <a:ext cx="9601200" cy="60664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defteri hazırlanırken:</a:t>
            </a: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için yazı karakteri </a:t>
            </a:r>
            <a:r>
              <a:rPr lang="tr-TR" sz="1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(12 punto) </a:t>
            </a:r>
            <a:r>
              <a:rPr lang="tr-TR" sz="1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seçilmelidir</a:t>
            </a:r>
            <a:r>
              <a:rPr lang="tr-TR" sz="1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1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Defterde yer alan bütün başlıklar metin içerisinde </a:t>
            </a:r>
            <a:r>
              <a:rPr lang="tr-TR" sz="1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koyu (bold) </a:t>
            </a:r>
            <a:r>
              <a:rPr lang="tr-TR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yazılmalıdır.</a:t>
            </a:r>
            <a:endParaRPr lang="tr-TR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 </a:t>
            </a:r>
            <a:r>
              <a:rPr lang="tr-TR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metni en fazla </a:t>
            </a:r>
            <a:r>
              <a:rPr lang="tr-TR" sz="1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satır aralıklı </a:t>
            </a:r>
            <a:r>
              <a:rPr lang="tr-TR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yazılmalıdır.</a:t>
            </a: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iki yana yaslı olarak düzenlenmelidir. </a:t>
            </a: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düzeni içerisinde paragraf başı yapılmalıdır.</a:t>
            </a: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günlüğü kısmından itibaren  sayfa alt orta kısmına gelecek şekilde </a:t>
            </a:r>
            <a:r>
              <a:rPr lang="tr-TR" sz="180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sayfalar </a:t>
            </a:r>
            <a:r>
              <a:rPr lang="tr-TR" sz="1800" i="0">
                <a:latin typeface="Times New Roman" panose="02020603050405020304" pitchFamily="18" charset="0"/>
                <a:cs typeface="Times New Roman" panose="02020603050405020304" pitchFamily="18" charset="0"/>
              </a:rPr>
              <a:t>numaralandırılmalıdır.</a:t>
            </a:r>
            <a:endParaRPr lang="tr-TR" sz="1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Metini zenginleştirmek amacıyla, sayfa düzenine riayet edilerek içeriğe, fotoğraf, işletmeye ait döküman vb. eklenebilir.</a:t>
            </a:r>
          </a:p>
        </p:txBody>
      </p:sp>
    </p:spTree>
    <p:extLst>
      <p:ext uri="{BB962C8B-B14F-4D97-AF65-F5344CB8AC3E}">
        <p14:creationId xmlns:p14="http://schemas.microsoft.com/office/powerpoint/2010/main" val="175470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2E6A2E-D4D3-4932-6B96-39570C96B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3F2D2-AF9A-C6CC-AA01-9CE336CB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57200"/>
            <a:ext cx="9601200" cy="5439383"/>
          </a:xfrm>
        </p:spPr>
        <p:txBody>
          <a:bodyPr/>
          <a:lstStyle/>
          <a:p>
            <a:pPr algn="just">
              <a:lnSpc>
                <a:spcPct val="170000"/>
              </a:lnSpc>
            </a:pPr>
            <a:r>
              <a:rPr lang="tr-TR" sz="2000" dirty="0">
                <a:latin typeface="Times New Roman" panose="02020603050405020304" pitchFamily="18" charset="0"/>
              </a:rPr>
              <a:t>Öğrenci, hazırladığı staj defterini, işletmede stajdan sorumlu yetkiliye götürerek her bir sayfası için imza ve mühür alarak onaylatmalıdır. </a:t>
            </a:r>
          </a:p>
          <a:p>
            <a:pPr algn="just">
              <a:lnSpc>
                <a:spcPct val="170000"/>
              </a:lnSpc>
            </a:pPr>
            <a:r>
              <a:rPr lang="tr-TR" sz="2000" dirty="0">
                <a:latin typeface="Times New Roman" panose="02020603050405020304" pitchFamily="18" charset="0"/>
              </a:rPr>
              <a:t>İşletmedeki staj sorumlusu, öğrencinin devamı, ilgisi, başarısı ve diğer durumlarına ilişkin bilgileri gizli sicil fişine işleyip onayladıktan sonra, kapalı zarf içerisinde öğrenciye teslim </a:t>
            </a:r>
            <a:r>
              <a:rPr lang="tr-TR" dirty="0">
                <a:latin typeface="Times New Roman" panose="02020603050405020304" pitchFamily="18" charset="0"/>
              </a:rPr>
              <a:t>edebilir.</a:t>
            </a:r>
          </a:p>
          <a:p>
            <a:pPr algn="just">
              <a:lnSpc>
                <a:spcPct val="170000"/>
              </a:lnSpc>
            </a:pPr>
            <a:r>
              <a:rPr lang="tr-TR" sz="2000" dirty="0">
                <a:latin typeface="Times New Roman" panose="02020603050405020304" pitchFamily="18" charset="0"/>
              </a:rPr>
              <a:t>Staj gizli sicil fişi, staj defterleri ile beraber teslim edilecektir.</a:t>
            </a:r>
          </a:p>
        </p:txBody>
      </p:sp>
    </p:spTree>
    <p:extLst>
      <p:ext uri="{BB962C8B-B14F-4D97-AF65-F5344CB8AC3E}">
        <p14:creationId xmlns:p14="http://schemas.microsoft.com/office/powerpoint/2010/main" val="37533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826C3-7223-23B4-F808-BEC08AAA4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5C49-DB53-2AF9-D52A-3E992331C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9509"/>
            <a:ext cx="9144000" cy="24389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 BİTİŞİ </a:t>
            </a:r>
            <a:b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b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DEĞERLENDİRME</a:t>
            </a:r>
          </a:p>
        </p:txBody>
      </p:sp>
    </p:spTree>
    <p:extLst>
      <p:ext uri="{BB962C8B-B14F-4D97-AF65-F5344CB8AC3E}">
        <p14:creationId xmlns:p14="http://schemas.microsoft.com/office/powerpoint/2010/main" val="423618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0A6A-66E0-37DA-0470-E6BD8ED73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9100"/>
            <a:ext cx="10822969" cy="603629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</a:rPr>
              <a:t>Öğrenciler, yaptıkları stajlar için hazırladıkları staj defterini ve staj sicil fişini, staj dönemini takip eden eğitim-öğretim döneminin başlangıcından itibaren en geç bir ay içinde ilgili bölüme imza karşılığında teslim etmekle yükümlüdür. Kesin teslim tarihi, bölüm  tarafından akademik takvime uygun olarak belirlenecek ve öğrencilere duyuracaktır.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</a:rPr>
              <a:t>Staj dosyasını zamanında teslim etmeyen öğrencilerin o dönemki stajı kabul edilmez. 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</a:rPr>
              <a:t>Bölüm staj komisyonu her eğitim-öğretim döneminde staj defterlerinin teslimine müteakip ilk 6 hafta içerisinde toplanarak staj belgelerini inceler, gerekli gördüğü takdirde öğrenciyi sözlü sınava alır, staj başarı durumunu karara bağlar ve staj sonuçları bölüm başkanlığınca ilan edilir. 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</a:rPr>
              <a:t>Öğrenciler staj değerlendirme sonuçlarına, sonuçların ilanından itibaren 7 gün içerisinde Bölüm başkanlığına dilekçe ile itiraz edebilir.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656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6215-B416-F134-36ED-E7E15E84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1" y="349655"/>
            <a:ext cx="11013895" cy="941664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S.C.Ü </a:t>
            </a:r>
            <a:r>
              <a:rPr lang="tr-TR" sz="2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MÜHENDİSLİK FAKÜLTESİ </a:t>
            </a:r>
            <a:br>
              <a:rPr lang="tr-TR" sz="2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tr-TR" sz="2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STAJ </a:t>
            </a:r>
            <a:r>
              <a:rPr lang="tr-T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YÖNERGESİNE GÖRE STAJA İLİŞKİN GENEL BİLGİLER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404E-300E-8966-5863-560423B44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291319"/>
            <a:ext cx="10780587" cy="5420766"/>
          </a:xfr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2547 sayılı Yükseköğretim Kanunu ve Sivas Cumhuriyet Üniversitesi Ön Lisans ve Lisans Eğitim-Öğretim ve Sınav Yönetmeliği</a:t>
            </a:r>
            <a:r>
              <a:rPr lang="tr-TR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hükümlerine göre hazırlanmıştır. Bu yönergeye göre;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 öğrencilerinin zorunlu staj süresi 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az 45 iş günü</a:t>
            </a:r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dür.</a:t>
            </a:r>
            <a:endParaRPr lang="tr-TR" sz="18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haftadaki staj iş günü sayısı 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gündür. Ancak kurumda 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cumartesi</a:t>
            </a:r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günleri de çalışılıyorsa 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belgelendirilmesi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şartıyla staj gün sayısı 6 gün olarak değerlendirilir. Kurumda </a:t>
            </a: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 </a:t>
            </a:r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günleri çalışılsa bile, pazar günleri ve resmi tatil günleri staj iş gününden sayılmaz.  </a:t>
            </a:r>
          </a:p>
          <a:p>
            <a:pPr lvl="1" algn="just">
              <a:lnSpc>
                <a:spcPct val="150000"/>
              </a:lnSpc>
            </a:pPr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Staja fiilen ve kesintisiz devam zorunluluğu vardır. Mazereti nedeni ile de olsa devam edilemeyen staj günleri, toplam staj gününden düşülür. 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bölüm, kendi staj içeriğini belirler ve öğrencilerine ilan eder.</a:t>
            </a:r>
            <a:r>
              <a:rPr lang="tr-TR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tr-TR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63EE-A4B2-CD79-1053-FA81FBFA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41" y="178799"/>
            <a:ext cx="11034445" cy="1142933"/>
          </a:xfrm>
        </p:spPr>
        <p:txBody>
          <a:bodyPr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S.C.Ü MÜHENDİSLİK FAKÜLTESİ ENDÜSTRİ MÜHENDİSLİĞİ BÖLÜMÜ STAJ UYGULAMA ESASLARI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4AE6B-18EE-2171-54A1-2D2ED5F4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348064"/>
            <a:ext cx="10870486" cy="5078068"/>
          </a:xfrm>
        </p:spPr>
        <p:txBody>
          <a:bodyPr anchor="t"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sz="3200" b="0" i="0" u="none" strike="noStrike" baseline="0" dirty="0">
                <a:latin typeface="Times New Roman" panose="02020603050405020304" pitchFamily="18" charset="0"/>
              </a:rPr>
              <a:t>Endüstri Mühendisliği Bölümü zorunlu stajı için dikkat edilecek hususlar şunlardır: </a:t>
            </a:r>
          </a:p>
          <a:p>
            <a:pPr lvl="1" algn="just">
              <a:lnSpc>
                <a:spcPct val="160000"/>
              </a:lnSpc>
            </a:pPr>
            <a:r>
              <a:rPr lang="tr-TR" sz="2900" i="0" dirty="0">
                <a:latin typeface="Times New Roman" panose="02020603050405020304" pitchFamily="18" charset="0"/>
              </a:rPr>
              <a:t>Öğrenci, en erken 2. veya 3. sınıfın yazında staja başlayabilir. </a:t>
            </a:r>
          </a:p>
          <a:p>
            <a:pPr lvl="1" algn="just">
              <a:lnSpc>
                <a:spcPct val="160000"/>
              </a:lnSpc>
            </a:pPr>
            <a:r>
              <a:rPr lang="tr-TR" sz="29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veya 4. sınıfın sonunda 45 günlük stajın tamamını yapabilir. </a:t>
            </a:r>
          </a:p>
          <a:p>
            <a:pPr lvl="2"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tr-TR" sz="2900" i="0" u="none" strike="noStrike" baseline="0" dirty="0">
                <a:latin typeface="Times New Roman" panose="02020603050405020304" pitchFamily="18" charset="0"/>
              </a:rPr>
              <a:t>Aynı dönem içerisinde her iki staj yapılacaksa öncelik </a:t>
            </a:r>
            <a:r>
              <a:rPr lang="tr-TR" sz="29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üretim</a:t>
            </a:r>
            <a:r>
              <a:rPr lang="tr-TR" sz="290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900" i="0" u="none" strike="noStrike" baseline="0" dirty="0">
                <a:latin typeface="Times New Roman" panose="02020603050405020304" pitchFamily="18" charset="0"/>
              </a:rPr>
              <a:t>stajının olmalıdır.</a:t>
            </a:r>
          </a:p>
          <a:p>
            <a:pPr lvl="2"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tr-TR" sz="2900" i="0" u="none" strike="noStrike" baseline="0" dirty="0">
                <a:latin typeface="Times New Roman" panose="02020603050405020304" pitchFamily="18" charset="0"/>
              </a:rPr>
              <a:t>Birinci stajı (üretim) tamamlamayanlar ikinci (işletme/yönetim) stajı yapamazlar.  </a:t>
            </a:r>
            <a:endParaRPr lang="tr-TR" sz="2900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</a:pPr>
            <a:r>
              <a:rPr lang="tr-TR" sz="2900" i="0" u="none" strike="noStrike" baseline="0" dirty="0">
                <a:latin typeface="Times New Roman" panose="02020603050405020304" pitchFamily="18" charset="0"/>
              </a:rPr>
              <a:t>Staj, 20 iş günü </a:t>
            </a:r>
            <a:r>
              <a:rPr lang="tr-TR" sz="29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üretim stajı</a:t>
            </a:r>
            <a:r>
              <a:rPr lang="tr-TR" sz="290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tr-TR" sz="2900" i="0" u="none" strike="noStrike" baseline="0" dirty="0">
                <a:latin typeface="Times New Roman" panose="02020603050405020304" pitchFamily="18" charset="0"/>
              </a:rPr>
              <a:t>ve 25 iş günü </a:t>
            </a:r>
            <a:r>
              <a:rPr lang="tr-TR" sz="29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işletme (yönetim) </a:t>
            </a:r>
            <a:r>
              <a:rPr lang="tr-TR" sz="2900" i="0" u="none" strike="noStrike" baseline="0" dirty="0">
                <a:latin typeface="Times New Roman" panose="02020603050405020304" pitchFamily="18" charset="0"/>
              </a:rPr>
              <a:t>stajı olmak üzere toplam </a:t>
            </a:r>
            <a:r>
              <a:rPr lang="tr-TR" sz="29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45 iş günü</a:t>
            </a:r>
            <a:r>
              <a:rPr lang="tr-TR" sz="2900" i="0" u="none" strike="noStrike" baseline="0" dirty="0">
                <a:latin typeface="Times New Roman" panose="02020603050405020304" pitchFamily="18" charset="0"/>
              </a:rPr>
              <a:t>dür. </a:t>
            </a:r>
          </a:p>
          <a:p>
            <a:pPr lvl="1" algn="just">
              <a:lnSpc>
                <a:spcPct val="160000"/>
              </a:lnSpc>
            </a:pPr>
            <a:r>
              <a:rPr lang="tr-TR" sz="2900" i="0" u="none" strike="noStrike" baseline="0" dirty="0">
                <a:latin typeface="Times New Roman" panose="02020603050405020304" pitchFamily="18" charset="0"/>
              </a:rPr>
              <a:t>Staj süresi aynı yıl içerisinde en az 10 gün olmak üzere bölünebilir. </a:t>
            </a:r>
          </a:p>
          <a:p>
            <a:pPr lvl="1" algn="just">
              <a:lnSpc>
                <a:spcPct val="160000"/>
              </a:lnSpc>
            </a:pPr>
            <a:r>
              <a:rPr lang="tr-TR" sz="2900" b="0" i="0" u="none" strike="noStrike" baseline="0" dirty="0">
                <a:latin typeface="Times New Roman" panose="02020603050405020304" pitchFamily="18" charset="0"/>
              </a:rPr>
              <a:t>Öğrenci, stajını dönem içerisinde derslere devam ederken ve yaz okulunda ders aldığı süre içerisinde yapamaz. </a:t>
            </a:r>
          </a:p>
          <a:p>
            <a:pPr lvl="1" algn="just">
              <a:lnSpc>
                <a:spcPct val="160000"/>
              </a:lnSpc>
            </a:pPr>
            <a:endParaRPr lang="tr-TR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just">
              <a:lnSpc>
                <a:spcPct val="160000"/>
              </a:lnSpc>
            </a:pPr>
            <a:endParaRPr lang="tr-TR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</a:pPr>
            <a:endParaRPr lang="tr-TR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</a:pPr>
            <a:endParaRPr lang="tr-TR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70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A close-up of a document&#10;&#10;AI-generated content may be incorrect.">
            <a:extLst>
              <a:ext uri="{FF2B5EF4-FFF2-40B4-BE49-F238E27FC236}">
                <a16:creationId xmlns:a16="http://schemas.microsoft.com/office/drawing/2014/main" id="{060AF215-EE81-1A5C-CC27-226B418FF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06" y="336549"/>
            <a:ext cx="5171294" cy="6253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09179E7A-CDA4-6B0A-882D-7EDE7D297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06" y="370774"/>
            <a:ext cx="5171294" cy="6184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538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31B2C-BEE7-1A0A-694E-3CB9677D1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E5B-18B8-F27A-43C9-1F46F031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304800"/>
            <a:ext cx="10870486" cy="6121332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Öğrencinin staja başlamadan önce </a:t>
            </a:r>
          </a:p>
          <a:p>
            <a:pPr lvl="1">
              <a:lnSpc>
                <a:spcPct val="150000"/>
              </a:lnSpc>
            </a:pPr>
            <a:r>
              <a:rPr lang="tr-TR" sz="22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https://muhendislik.cumhuriyet.edu.tr/841-staj-yonergesi-ve-ilgili-formlar</a:t>
            </a:r>
            <a:r>
              <a:rPr lang="tr-TR" sz="22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2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adresinden </a:t>
            </a: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S.C.Ü </a:t>
            </a:r>
            <a:r>
              <a:rPr lang="tr-TR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MÜHENDİSLİK FAKÜLTESİ  STAJ </a:t>
            </a: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YÖNERGESİ’ </a:t>
            </a:r>
            <a:r>
              <a:rPr lang="tr-TR" sz="2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tr-TR" sz="220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22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https://muhendislik.cumhuriyet.edu.tr/bolumler/331300000-endustri-muhendisligi</a:t>
            </a:r>
            <a:r>
              <a:rPr lang="tr-TR" sz="22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tr-TR" sz="2200" b="0" i="0" u="none" strike="noStrike" baseline="0" dirty="0">
                <a:latin typeface="Times New Roman" panose="02020603050405020304" pitchFamily="18" charset="0"/>
              </a:rPr>
              <a:t>adresinde yer alan  Bağlantılar&gt;Staj Dosyaları sekmesinden </a:t>
            </a:r>
            <a:r>
              <a:rPr lang="tr-TR" sz="2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S.C.Ü MÜHENDİSLİK FAKÜLTESİ ENDÜSTRİ MÜHENDİSLİĞİ BÖLÜMÜ STAJ UYGULAMA ESASLARI’ </a:t>
            </a:r>
            <a:r>
              <a:rPr lang="tr-TR" sz="22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tr-TR" sz="220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530352" lvl="1" indent="0" algn="just">
              <a:lnSpc>
                <a:spcPct val="160000"/>
              </a:lnSpc>
              <a:buNone/>
            </a:pPr>
            <a:r>
              <a:rPr lang="tr-TR" sz="2400" i="0" dirty="0">
                <a:latin typeface="Times New Roman" panose="02020603050405020304" pitchFamily="18" charset="0"/>
              </a:rPr>
              <a:t>ulaşmaları ve bu yönergeleri okumaları staj süreçlerinde kendilerine yardımcı olacaktır. </a:t>
            </a:r>
          </a:p>
          <a:p>
            <a:pPr lvl="1" algn="just">
              <a:lnSpc>
                <a:spcPct val="160000"/>
              </a:lnSpc>
            </a:pPr>
            <a:endParaRPr lang="tr-TR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</a:pPr>
            <a:endParaRPr lang="tr-TR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</a:pPr>
            <a:endParaRPr lang="tr-TR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64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499E5-E9EA-3481-44F7-78E694F8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A5B7-02DE-68AA-DC3C-567F099F9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478" y="1504739"/>
            <a:ext cx="7799043" cy="3848521"/>
          </a:xfrm>
        </p:spPr>
        <p:txBody>
          <a:bodyPr anchor="ctr"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yapılacak İşletme SEÇİMİ</a:t>
            </a:r>
          </a:p>
        </p:txBody>
      </p:sp>
    </p:spTree>
    <p:extLst>
      <p:ext uri="{BB962C8B-B14F-4D97-AF65-F5344CB8AC3E}">
        <p14:creationId xmlns:p14="http://schemas.microsoft.com/office/powerpoint/2010/main" val="681433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DC68-82C9-C1FB-64E8-E8F62DCE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14" y="241300"/>
            <a:ext cx="10962525" cy="6502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Staj yapılacak işletme iki şekilde bulunabilir:</a:t>
            </a: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latin typeface="Times New Roman" panose="02020603050405020304" pitchFamily="18" charset="0"/>
              </a:rPr>
              <a:t>Yapılacak stajın içeriğine uygun olarak 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öğrenci </a:t>
            </a:r>
            <a:r>
              <a:rPr lang="tr-TR" sz="1800" i="0" dirty="0">
                <a:latin typeface="Times New Roman" panose="02020603050405020304" pitchFamily="18" charset="0"/>
              </a:rPr>
              <a:t>tarafından belirlenebilir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b="0" i="0" u="none" strike="noStrike" baseline="0" dirty="0">
                <a:latin typeface="Times New Roman" panose="02020603050405020304" pitchFamily="18" charset="0"/>
              </a:rPr>
              <a:t>Staj yerlerini kendileri bulan öğrenciler, staj yapmak istedikleri kuruluştan ilgili Bölüm Başkanlığına hitaben yazılmış, staja kabul edildiğini, staj konusunu ve süresini belirten bir yazı getirir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Times New Roman" panose="02020603050405020304" pitchFamily="18" charset="0"/>
              </a:rPr>
              <a:t>Öğrenci stajla ilgili işlemlerini, staja başlamadan önceki yarıyılın sonuna kadar tamamlayarak Bölüm Başkanlığına başvurur. </a:t>
            </a:r>
          </a:p>
          <a:p>
            <a:pPr algn="just">
              <a:lnSpc>
                <a:spcPct val="150000"/>
              </a:lnSpc>
            </a:pPr>
            <a:r>
              <a:rPr lang="tr-TR" sz="18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Staj yapacak uygun bir işletme bulamayan öğrenciler,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bölüm tarafından duyurusu yapılacak işletmelere başvurabilirler. </a:t>
            </a:r>
            <a:r>
              <a:rPr lang="tr-TR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Başvurmak isteyen öğrenciler duyuruyu takip eden 1 ay içerisinde bölüm sekreterliğine istedikleri staj yerini, tercih sırasıyla belirten bir dilekçe ile başvurmalıdır. Bu süre sonunda, staj yerleri; başvuru yapmış olan öğrencilere başarı sıraları göz önünde bulundurularak dağıtılır. </a:t>
            </a:r>
            <a:endParaRPr lang="tr-TR" sz="1800" i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Staj yapılacak işletme: </a:t>
            </a:r>
          </a:p>
          <a:p>
            <a:pPr lvl="1" algn="just">
              <a:lnSpc>
                <a:spcPct val="150000"/>
              </a:lnSpc>
            </a:pPr>
            <a:r>
              <a:rPr lang="tr-TR" sz="1600" b="0" i="0" u="none" strike="noStrike" baseline="0" dirty="0">
                <a:latin typeface="Times New Roman" panose="02020603050405020304" pitchFamily="18" charset="0"/>
              </a:rPr>
              <a:t>En az 30 çalışan</a:t>
            </a:r>
            <a:r>
              <a:rPr lang="tr-TR" sz="1600" i="0" dirty="0">
                <a:latin typeface="Times New Roman" panose="02020603050405020304" pitchFamily="18" charset="0"/>
              </a:rPr>
              <a:t> istihdam etmelidir.</a:t>
            </a:r>
            <a:r>
              <a:rPr lang="tr-TR" sz="1600" b="0" i="0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tr-TR" sz="1600" b="0" i="0" u="none" strike="noStrike" baseline="0" dirty="0">
                <a:latin typeface="Times New Roman" panose="02020603050405020304" pitchFamily="18" charset="0"/>
              </a:rPr>
              <a:t>Üretim stajı veya yönetim stajı </a:t>
            </a:r>
            <a:r>
              <a:rPr lang="tr-TR" sz="1600" b="1" i="0" u="none" strike="noStrike" baseline="0" dirty="0">
                <a:latin typeface="Times New Roman" panose="02020603050405020304" pitchFamily="18" charset="0"/>
              </a:rPr>
              <a:t>en az 1 mühendisin </a:t>
            </a:r>
            <a:r>
              <a:rPr lang="tr-TR" sz="1600" b="0" i="0" u="none" strike="noStrike" baseline="0" dirty="0">
                <a:latin typeface="Times New Roman" panose="02020603050405020304" pitchFamily="18" charset="0"/>
              </a:rPr>
              <a:t>olduğu işletme bünyesinde yapılmalıdır. </a:t>
            </a:r>
          </a:p>
          <a:p>
            <a:pPr marL="530352" lvl="1" indent="0" algn="just">
              <a:lnSpc>
                <a:spcPct val="150000"/>
              </a:lnSpc>
              <a:buNone/>
            </a:pPr>
            <a:endParaRPr lang="tr-TR" sz="1800" b="0" i="0" u="none" strike="noStrike" baseline="0" dirty="0"/>
          </a:p>
          <a:p>
            <a:pPr lvl="1" algn="just">
              <a:lnSpc>
                <a:spcPct val="150000"/>
              </a:lnSpc>
            </a:pP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800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8564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F824-C5CA-D6DD-EC30-5A3F1A7B1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478" y="1504739"/>
            <a:ext cx="7799043" cy="3848521"/>
          </a:xfrm>
        </p:spPr>
        <p:txBody>
          <a:bodyPr anchor="ctr"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ÖNCESİ SÜREÇ</a:t>
            </a:r>
          </a:p>
        </p:txBody>
      </p:sp>
    </p:spTree>
    <p:extLst>
      <p:ext uri="{BB962C8B-B14F-4D97-AF65-F5344CB8AC3E}">
        <p14:creationId xmlns:p14="http://schemas.microsoft.com/office/powerpoint/2010/main" val="172884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5F0B4-C2EE-C071-82AF-F22E50A76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49CFF-C132-B005-BBF8-F5A24EA4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798" y="459768"/>
            <a:ext cx="6582522" cy="59384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Öğrenciler, 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taja başlamadan önce, Cumhuriyet Üniversitesi Mühendislik Fakültesi web sayfasında </a:t>
            </a:r>
            <a:r>
              <a:rPr lang="tr-T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Bağlantılar&gt;Formlar ve Dilekçeler &gt;Staj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kısmında yer alan </a:t>
            </a:r>
            <a:r>
              <a:rPr lang="tr-T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staj başvuru formunu</a:t>
            </a:r>
            <a:r>
              <a:rPr lang="tr-T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tr-T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ndirerek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dolduracaklardır.</a:t>
            </a: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latin typeface="Times New Roman" panose="02020603050405020304" pitchFamily="18" charset="0"/>
                <a:ea typeface="Calibri" panose="020F0502020204030204" pitchFamily="34" charset="0"/>
              </a:rPr>
              <a:t>Doldurulan forma stajın yapılacağı işletmede </a:t>
            </a:r>
            <a:r>
              <a:rPr lang="tr-TR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stajdan sorumlu personelin imzası  ve mühürü (kaşe) alınacaktır.</a:t>
            </a:r>
            <a:endParaRPr lang="tr-TR" sz="1800" i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Öğrenci hazırlanan </a:t>
            </a:r>
            <a:r>
              <a:rPr lang="tr-TR" sz="1800" i="0" dirty="0">
                <a:latin typeface="Times New Roman" panose="02020603050405020304" pitchFamily="18" charset="0"/>
                <a:ea typeface="Calibri" panose="020F0502020204030204" pitchFamily="34" charset="0"/>
              </a:rPr>
              <a:t>formu </a:t>
            </a:r>
            <a:r>
              <a:rPr lang="tr-TR" sz="1800" b="1" i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onay için </a:t>
            </a:r>
            <a:r>
              <a:rPr lang="tr-TR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staj komisyonuna getirir. </a:t>
            </a:r>
          </a:p>
          <a:p>
            <a:pPr lvl="1" algn="just">
              <a:lnSpc>
                <a:spcPct val="150000"/>
              </a:lnSpc>
            </a:pPr>
            <a:r>
              <a:rPr lang="tr-TR" sz="1800" i="0" dirty="0">
                <a:latin typeface="Times New Roman" panose="02020603050405020304" pitchFamily="18" charset="0"/>
                <a:ea typeface="Calibri" panose="020F0502020204030204" pitchFamily="34" charset="0"/>
              </a:rPr>
              <a:t>Komisyon onayından sonra, </a:t>
            </a:r>
            <a:r>
              <a:rPr lang="tr-TR" sz="1800" b="1" i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dekanlıkta onay ve mühür </a:t>
            </a:r>
            <a:r>
              <a:rPr lang="tr-TR" sz="1800" i="0" dirty="0">
                <a:latin typeface="Times New Roman" panose="02020603050405020304" pitchFamily="18" charset="0"/>
                <a:ea typeface="Calibri" panose="020F0502020204030204" pitchFamily="34" charset="0"/>
              </a:rPr>
              <a:t>işlemlerinin yapılması gerekmektedir.</a:t>
            </a:r>
            <a:endParaRPr lang="tr-TR" sz="18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tr-TR" sz="1600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tr-TR" sz="16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600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tr-TR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AE479-2F01-2458-03F7-C9E9A5EDF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62" y="459768"/>
            <a:ext cx="4105311" cy="6089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8144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10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1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1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13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14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15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3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4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5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6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7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8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9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1066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Franklin Gothic Book</vt:lpstr>
      <vt:lpstr>Times New Roman</vt:lpstr>
      <vt:lpstr>Wingdings</vt:lpstr>
      <vt:lpstr>Crop</vt:lpstr>
      <vt:lpstr>S.C.Ü MÜHENDİSLİK FAKÜLTESİ  ENDÜSTRİ MÜHENDİSLİĞİ BÖLÜMÜ STAJ BİLGİLENDİRME</vt:lpstr>
      <vt:lpstr>S.C.Ü MÜHENDİSLİK FAKÜLTESİ  STAJ YÖNERGESİNE GÖRE STAJA İLİŞKİN GENEL BİLGİLER</vt:lpstr>
      <vt:lpstr>S.C.Ü MÜHENDİSLİK FAKÜLTESİ ENDÜSTRİ MÜHENDİSLİĞİ BÖLÜMÜ STAJ UYGULAMA ESASLARI</vt:lpstr>
      <vt:lpstr>PowerPoint Presentation</vt:lpstr>
      <vt:lpstr>PowerPoint Presentation</vt:lpstr>
      <vt:lpstr>STAJ yapılacak İşletme SEÇİMİ</vt:lpstr>
      <vt:lpstr>PowerPoint Presentation</vt:lpstr>
      <vt:lpstr>STAJ ÖNCESİ SÜREÇ</vt:lpstr>
      <vt:lpstr>PowerPoint Presentation</vt:lpstr>
      <vt:lpstr>PowerPoint Presentation</vt:lpstr>
      <vt:lpstr>STAJ SIRASINDA SÜREÇ</vt:lpstr>
      <vt:lpstr>PowerPoint Presentation</vt:lpstr>
      <vt:lpstr>PowerPoint Presentation</vt:lpstr>
      <vt:lpstr>STAJ DEFTERİNİN HAZIRLANMASI</vt:lpstr>
      <vt:lpstr>PowerPoint Presentation</vt:lpstr>
      <vt:lpstr>PowerPoint Presentation</vt:lpstr>
      <vt:lpstr>PowerPoint Presentation</vt:lpstr>
      <vt:lpstr>STAJ  BİTİŞİ  VE  DEĞERLENDİRME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Meral GULDES</dc:creator>
  <cp:lastModifiedBy>Meral GULDES</cp:lastModifiedBy>
  <cp:revision>64</cp:revision>
  <dcterms:created xsi:type="dcterms:W3CDTF">2025-02-24T07:09:57Z</dcterms:created>
  <dcterms:modified xsi:type="dcterms:W3CDTF">2025-05-23T08:31:20Z</dcterms:modified>
</cp:coreProperties>
</file>